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10" r:id="rId2"/>
    <p:sldMasterId id="2147483732" r:id="rId3"/>
  </p:sldMasterIdLst>
  <p:notesMasterIdLst>
    <p:notesMasterId r:id="rId19"/>
  </p:notesMasterIdLst>
  <p:sldIdLst>
    <p:sldId id="422" r:id="rId4"/>
    <p:sldId id="276" r:id="rId5"/>
    <p:sldId id="434" r:id="rId6"/>
    <p:sldId id="471" r:id="rId7"/>
    <p:sldId id="472" r:id="rId8"/>
    <p:sldId id="473" r:id="rId9"/>
    <p:sldId id="469" r:id="rId10"/>
    <p:sldId id="474" r:id="rId11"/>
    <p:sldId id="468" r:id="rId12"/>
    <p:sldId id="457" r:id="rId13"/>
    <p:sldId id="459" r:id="rId14"/>
    <p:sldId id="456" r:id="rId15"/>
    <p:sldId id="458" r:id="rId16"/>
    <p:sldId id="470" r:id="rId17"/>
    <p:sldId id="419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Λογαριασμός Microsoft" initials="ΛM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945893-C683-4415-9624-165C3CE3A4A5}" v="1" dt="2021-02-04T15:09:55.8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2" autoAdjust="0"/>
    <p:restoredTop sz="94622" autoAdjust="0"/>
  </p:normalViewPr>
  <p:slideViewPr>
    <p:cSldViewPr>
      <p:cViewPr varScale="1">
        <p:scale>
          <a:sx n="121" d="100"/>
          <a:sy n="121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74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73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ified Schools Special Olympics Hellas" userId="bxv/akoHfArBvxQqjL05HUbGTo6DfdGXdgO4I3VBdW0=" providerId="None" clId="Web-{16945893-C683-4415-9624-165C3CE3A4A5}"/>
    <pc:docChg chg="delSld">
      <pc:chgData name="Unified Schools Special Olympics Hellas" userId="bxv/akoHfArBvxQqjL05HUbGTo6DfdGXdgO4I3VBdW0=" providerId="None" clId="Web-{16945893-C683-4415-9624-165C3CE3A4A5}" dt="2021-02-04T15:09:55.820" v="0"/>
      <pc:docMkLst>
        <pc:docMk/>
      </pc:docMkLst>
      <pc:sldChg chg="del">
        <pc:chgData name="Unified Schools Special Olympics Hellas" userId="bxv/akoHfArBvxQqjL05HUbGTo6DfdGXdgO4I3VBdW0=" providerId="None" clId="Web-{16945893-C683-4415-9624-165C3CE3A4A5}" dt="2021-02-04T15:09:55.820" v="0"/>
        <pc:sldMkLst>
          <pc:docMk/>
          <pc:sldMk cId="419871075" sldId="27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484CF2-26A2-407F-AC22-63103A8CFB4E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61AB6-ED34-4DCC-A2C8-CD6A0FE81BD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85350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47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457" indent="0" algn="ctr">
              <a:buNone/>
              <a:defRPr/>
            </a:lvl2pPr>
            <a:lvl3pPr marL="642915" indent="0" algn="ctr">
              <a:buNone/>
              <a:defRPr/>
            </a:lvl3pPr>
            <a:lvl4pPr marL="964372" indent="0" algn="ctr">
              <a:buNone/>
              <a:defRPr/>
            </a:lvl4pPr>
            <a:lvl5pPr marL="1285829" indent="0" algn="ctr">
              <a:buNone/>
              <a:defRPr/>
            </a:lvl5pPr>
            <a:lvl6pPr marL="1607287" indent="0" algn="ctr">
              <a:buNone/>
              <a:defRPr/>
            </a:lvl6pPr>
            <a:lvl7pPr marL="1928744" indent="0" algn="ctr">
              <a:buNone/>
              <a:defRPr/>
            </a:lvl7pPr>
            <a:lvl8pPr marL="2250201" indent="0" algn="ctr">
              <a:buNone/>
              <a:defRPr/>
            </a:lvl8pPr>
            <a:lvl9pPr marL="2571659" indent="0" algn="ctr">
              <a:buNone/>
              <a:defRPr/>
            </a:lvl9pPr>
          </a:lstStyle>
          <a:p>
            <a:r>
              <a:rPr lang="ga-IE" smtClean="0"/>
              <a:t>Click to edit Master subtitle style</a:t>
            </a:r>
            <a:endParaRPr lang="en-US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13747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89804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2600179"/>
            <a:ext cx="7772176" cy="1361777"/>
          </a:xfrm>
        </p:spPr>
        <p:txBody>
          <a:bodyPr/>
          <a:lstStyle>
            <a:lvl1pPr algn="l">
              <a:defRPr sz="2800" b="1" cap="all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1099991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457" indent="0">
              <a:buNone/>
              <a:defRPr sz="1300"/>
            </a:lvl2pPr>
            <a:lvl3pPr marL="642915" indent="0">
              <a:buNone/>
              <a:defRPr sz="1100"/>
            </a:lvl3pPr>
            <a:lvl4pPr marL="964372" indent="0">
              <a:buNone/>
              <a:defRPr sz="1000"/>
            </a:lvl4pPr>
            <a:lvl5pPr marL="1285829" indent="0">
              <a:buNone/>
              <a:defRPr sz="1000"/>
            </a:lvl5pPr>
            <a:lvl6pPr marL="1607287" indent="0">
              <a:buNone/>
              <a:defRPr sz="1000"/>
            </a:lvl6pPr>
            <a:lvl7pPr marL="1928744" indent="0">
              <a:buNone/>
              <a:defRPr sz="1000"/>
            </a:lvl7pPr>
            <a:lvl8pPr marL="2250201" indent="0">
              <a:buNone/>
              <a:defRPr sz="1000"/>
            </a:lvl8pPr>
            <a:lvl9pPr marL="2571659" indent="0">
              <a:buNone/>
              <a:defRPr sz="10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16341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711" y="2375297"/>
            <a:ext cx="3902273" cy="185737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4141" y="2375297"/>
            <a:ext cx="3902273" cy="185737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84279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2246177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885765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5" y="2267025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5" y="2906613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7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8217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1138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/ </a:t>
            </a:r>
            <a:r>
              <a:rPr lang="en-US" b="1" smtClean="0">
                <a:solidFill>
                  <a:srgbClr val="46473E"/>
                </a:solidFill>
                <a:latin typeface="Helvetica Neue"/>
                <a:cs typeface="Helvetica Neue"/>
              </a:rPr>
              <a:t>storyful.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53900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3473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2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47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8384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5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5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457" indent="0">
              <a:buNone/>
              <a:defRPr sz="2000"/>
            </a:lvl2pPr>
            <a:lvl3pPr marL="642915" indent="0">
              <a:buNone/>
              <a:defRPr sz="1700"/>
            </a:lvl3pPr>
            <a:lvl4pPr marL="964372" indent="0">
              <a:buNone/>
              <a:defRPr sz="1400"/>
            </a:lvl4pPr>
            <a:lvl5pPr marL="1285829" indent="0">
              <a:buNone/>
              <a:defRPr sz="1400"/>
            </a:lvl5pPr>
            <a:lvl6pPr marL="1607287" indent="0">
              <a:buNone/>
              <a:defRPr sz="1400"/>
            </a:lvl6pPr>
            <a:lvl7pPr marL="1928744" indent="0">
              <a:buNone/>
              <a:defRPr sz="1400"/>
            </a:lvl7pPr>
            <a:lvl8pPr marL="2250201" indent="0">
              <a:buNone/>
              <a:defRPr sz="1400"/>
            </a:lvl8pPr>
            <a:lvl9pPr marL="2571659" indent="0">
              <a:buNone/>
              <a:defRPr sz="1400"/>
            </a:lvl9pPr>
          </a:lstStyle>
          <a:p>
            <a:pPr lvl="0"/>
            <a:r>
              <a:rPr lang="ga-IE" noProof="0" smtClean="0">
                <a:sym typeface="Ubuntu Light" charset="0"/>
              </a:rPr>
              <a:t>Drag picture to placeholder or click icon to add</a:t>
            </a:r>
            <a:endParaRPr lang="en-US" noProof="0" smtClean="0">
              <a:sym typeface="Ubuntu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5" y="5367859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68978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F2264-54FA-4917-BD0D-3EDE6B4BAE4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2DD-FAFB-4C48-AAE1-8668845E9F4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892867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F2264-54FA-4917-BD0D-3EDE6B4BAE4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2DD-FAFB-4C48-AAE1-8668845E9F4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69620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</a:p>
        </p:txBody>
      </p:sp>
    </p:spTree>
    <p:extLst>
      <p:ext uri="{BB962C8B-B14F-4D97-AF65-F5344CB8AC3E}">
        <p14:creationId xmlns:p14="http://schemas.microsoft.com/office/powerpoint/2010/main" val="306037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F2264-54FA-4917-BD0D-3EDE6B4BAE4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2DD-FAFB-4C48-AAE1-8668845E9F4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22169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F2264-54FA-4917-BD0D-3EDE6B4BAE4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2DD-FAFB-4C48-AAE1-8668845E9F4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104117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F2264-54FA-4917-BD0D-3EDE6B4BAE4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2DD-FAFB-4C48-AAE1-8668845E9F4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822031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F2264-54FA-4917-BD0D-3EDE6B4BAE4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2DD-FAFB-4C48-AAE1-8668845E9F4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950880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F2264-54FA-4917-BD0D-3EDE6B4BAE4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2DD-FAFB-4C48-AAE1-8668845E9F4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029957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F2264-54FA-4917-BD0D-3EDE6B4BAE4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2DD-FAFB-4C48-AAE1-8668845E9F4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032392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F2264-54FA-4917-BD0D-3EDE6B4BAE4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2DD-FAFB-4C48-AAE1-8668845E9F4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010462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F2264-54FA-4917-BD0D-3EDE6B4BAE4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2DD-FAFB-4C48-AAE1-8668845E9F4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737055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F2264-54FA-4917-BD0D-3EDE6B4BAE4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2DD-FAFB-4C48-AAE1-8668845E9F4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78096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711" y="1741289"/>
            <a:ext cx="3902273" cy="4464844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4141" y="1741289"/>
            <a:ext cx="3902273" cy="4464844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125100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7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16082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351594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9944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3473"/>
            <a:ext cx="3008189" cy="826519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ga-IE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1910081"/>
            <a:ext cx="5111130" cy="421568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47" y="1910081"/>
            <a:ext cx="3008189" cy="4215684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117575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78F6C85-62F1-2E45-BAF4-9247EEFC730C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6917" y="221921"/>
            <a:ext cx="8791061" cy="6436217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200"/>
            </a:lvl1pPr>
            <a:lvl2pPr marL="321457" indent="0">
              <a:buNone/>
              <a:defRPr sz="2000"/>
            </a:lvl2pPr>
            <a:lvl3pPr marL="642915" indent="0">
              <a:buNone/>
              <a:defRPr sz="1700"/>
            </a:lvl3pPr>
            <a:lvl4pPr marL="964372" indent="0">
              <a:buNone/>
              <a:defRPr sz="1400"/>
            </a:lvl4pPr>
            <a:lvl5pPr marL="1285829" indent="0">
              <a:buNone/>
              <a:defRPr sz="1400"/>
            </a:lvl5pPr>
            <a:lvl6pPr marL="1607287" indent="0">
              <a:buNone/>
              <a:defRPr sz="1400"/>
            </a:lvl6pPr>
            <a:lvl7pPr marL="1928744" indent="0">
              <a:buNone/>
              <a:defRPr sz="1400"/>
            </a:lvl7pPr>
            <a:lvl8pPr marL="2250201" indent="0">
              <a:buNone/>
              <a:defRPr sz="1400"/>
            </a:lvl8pPr>
            <a:lvl9pPr marL="2571659" indent="0">
              <a:buNone/>
              <a:defRPr sz="1400"/>
            </a:lvl9pPr>
          </a:lstStyle>
          <a:p>
            <a:pPr lvl="0"/>
            <a:r>
              <a:rPr lang="ga-IE" noProof="0" smtClean="0">
                <a:sym typeface="Ubuntu" charset="0"/>
              </a:rPr>
              <a:t>Drag picture to placeholder or click icon to add</a:t>
            </a:r>
            <a:endParaRPr lang="en-US" noProof="0" smtClean="0">
              <a:sym typeface="Ubuntu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743" y="5084341"/>
            <a:ext cx="6875132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ga-IE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0743" y="5757637"/>
            <a:ext cx="6891759" cy="616450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58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4" y="1150622"/>
            <a:ext cx="7773293" cy="1470049"/>
          </a:xfrm>
        </p:spPr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4703" y="2973325"/>
            <a:ext cx="6400354" cy="1752451"/>
          </a:xfrm>
        </p:spPr>
        <p:txBody>
          <a:bodyPr/>
          <a:lstStyle>
            <a:lvl1pPr marL="0" indent="0" algn="l">
              <a:buNone/>
              <a:defRPr/>
            </a:lvl1pPr>
            <a:lvl2pPr marL="321457" indent="0" algn="ctr">
              <a:buNone/>
              <a:defRPr/>
            </a:lvl2pPr>
            <a:lvl3pPr marL="642915" indent="0" algn="ctr">
              <a:buNone/>
              <a:defRPr/>
            </a:lvl3pPr>
            <a:lvl4pPr marL="964372" indent="0" algn="ctr">
              <a:buNone/>
              <a:defRPr/>
            </a:lvl4pPr>
            <a:lvl5pPr marL="1285829" indent="0" algn="ctr">
              <a:buNone/>
              <a:defRPr/>
            </a:lvl5pPr>
            <a:lvl6pPr marL="1607287" indent="0" algn="ctr">
              <a:buNone/>
              <a:defRPr/>
            </a:lvl6pPr>
            <a:lvl7pPr marL="1928744" indent="0" algn="ctr">
              <a:buNone/>
              <a:defRPr/>
            </a:lvl7pPr>
            <a:lvl8pPr marL="2250201" indent="0" algn="ctr">
              <a:buNone/>
              <a:defRPr/>
            </a:lvl8pPr>
            <a:lvl9pPr marL="2571659" indent="0" algn="ctr">
              <a:buNone/>
              <a:defRPr/>
            </a:lvl9pPr>
          </a:lstStyle>
          <a:p>
            <a:r>
              <a:rPr lang="ga-IE" smtClean="0"/>
              <a:t>Click to edit Master subtitle style</a:t>
            </a:r>
            <a:endParaRPr lang="en-US" dirty="0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61053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4513" y="1741488"/>
            <a:ext cx="7912100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vert="horz" wrap="square" lIns="35717" tIns="35717" rIns="35717" bIns="3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>
                <a:sym typeface="Ubuntu" charset="0"/>
              </a:rPr>
              <a:t>Click to edit Master text styles</a:t>
            </a:r>
          </a:p>
          <a:p>
            <a:pPr lvl="1"/>
            <a:r>
              <a:rPr lang="ga-IE" smtClean="0">
                <a:sym typeface="Ubuntu" charset="0"/>
              </a:rPr>
              <a:t>Second level</a:t>
            </a:r>
          </a:p>
          <a:p>
            <a:pPr lvl="2"/>
            <a:r>
              <a:rPr lang="ga-IE" smtClean="0">
                <a:sym typeface="Ubuntu" charset="0"/>
              </a:rPr>
              <a:t>Third level</a:t>
            </a:r>
          </a:p>
          <a:p>
            <a:pPr lvl="3"/>
            <a:r>
              <a:rPr lang="ga-IE" smtClean="0">
                <a:sym typeface="Ubuntu" charset="0"/>
              </a:rPr>
              <a:t>Fourth level</a:t>
            </a:r>
          </a:p>
          <a:p>
            <a:pPr lvl="4"/>
            <a:r>
              <a:rPr lang="ga-IE" smtClean="0">
                <a:sym typeface="Ubuntu" charset="0"/>
              </a:rPr>
              <a:t>Fifth level</a:t>
            </a:r>
            <a:endParaRPr lang="en-US" dirty="0">
              <a:sym typeface="Ubuntu Light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44513" y="366713"/>
            <a:ext cx="7051823" cy="104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vert="horz" wrap="square" lIns="35717" tIns="35717" rIns="35717" bIns="3571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>
                <a:sym typeface="Ubuntu Light" charset="0"/>
              </a:rPr>
              <a:t>Click to edit Master title style</a:t>
            </a:r>
            <a:endParaRPr lang="en-US" dirty="0">
              <a:sym typeface="Ubuntu Light" charset="0"/>
            </a:endParaRPr>
          </a:p>
        </p:txBody>
      </p:sp>
      <p:sp>
        <p:nvSpPr>
          <p:cNvPr id="2052" name="Text Box 4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554038" y="6470814"/>
            <a:ext cx="3498781" cy="18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900">
                <a:solidFill>
                  <a:schemeClr val="tx1"/>
                </a:solidFill>
                <a:latin typeface="Ubuntu" charset="0"/>
                <a:ea typeface="MS PGothic" charset="0"/>
                <a:cs typeface="MS PGothic" charset="0"/>
                <a:sym typeface="Ubuntu" charset="0"/>
              </a:defRPr>
            </a:lvl1pPr>
            <a:lvl2pPr marL="742950" indent="-28575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defTabSz="457200"/>
            <a:fld id="{F4B88F72-1EA4-FE40-A5CA-BD0111E6622B}" type="slidenum">
              <a:rPr lang="en-US" smtClean="0">
                <a:solidFill>
                  <a:srgbClr val="000000"/>
                </a:solidFill>
              </a:rPr>
              <a:pPr defTabSz="457200"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3319235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ts val="3600"/>
        </a:lnSpc>
        <a:spcBef>
          <a:spcPct val="0"/>
        </a:spcBef>
        <a:spcAft>
          <a:spcPct val="0"/>
        </a:spcAft>
        <a:defRPr sz="3600" spc="-100">
          <a:solidFill>
            <a:schemeClr val="tx1"/>
          </a:solidFill>
          <a:latin typeface="+mj-lt"/>
          <a:ea typeface="+mj-ea"/>
          <a:cs typeface="+mj-cs"/>
          <a:sym typeface="Ubuntu Light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5pPr>
      <a:lvl6pPr marL="321457"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6pPr>
      <a:lvl7pPr marL="642915"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7pPr>
      <a:lvl8pPr marL="964372"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8pPr>
      <a:lvl9pPr marL="1285829"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9pPr>
    </p:titleStyle>
    <p:bodyStyle>
      <a:lvl1pPr marL="239713" indent="-239713" algn="l" rtl="0" eaLnBrk="1" fontAlgn="base" hangingPunct="1">
        <a:lnSpc>
          <a:spcPct val="110000"/>
        </a:lnSpc>
        <a:spcBef>
          <a:spcPts val="85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Ubuntu" charset="0"/>
        </a:defRPr>
      </a:lvl1pPr>
      <a:lvl2pPr marL="284163" indent="-284163" algn="l" rtl="0" eaLnBrk="1" fontAlgn="base" hangingPunct="1">
        <a:lnSpc>
          <a:spcPct val="110000"/>
        </a:lnSpc>
        <a:spcBef>
          <a:spcPts val="850"/>
        </a:spcBef>
        <a:spcAft>
          <a:spcPct val="0"/>
        </a:spcAft>
        <a:buClr>
          <a:srgbClr val="FF0000"/>
        </a:buClr>
        <a:buSzPct val="80000"/>
        <a:buFont typeface="Ubuntu Light" charset="0"/>
        <a:buChar char="‣"/>
        <a:defRPr sz="25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2pPr>
      <a:lvl3pPr marL="534988" indent="-284163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FF0000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3pPr>
      <a:lvl4pPr marL="534988" indent="-284163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FF0000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4pPr>
      <a:lvl5pPr marL="534988" indent="-284163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FF0000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5pPr>
      <a:lvl6pPr marL="857220" indent="-285740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4F5146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6pPr>
      <a:lvl7pPr marL="1178677" indent="-285740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4F5146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7pPr>
      <a:lvl8pPr marL="1500134" indent="-285740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4F5146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8pPr>
      <a:lvl9pPr marL="1821591" indent="-285740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4F5146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9pPr>
    </p:bodyStyle>
    <p:otherStyle>
      <a:defPPr>
        <a:defRPr lang="en-US"/>
      </a:defPPr>
      <a:lvl1pPr marL="0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5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15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372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82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28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744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0201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65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4513" y="2374900"/>
            <a:ext cx="7912100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vert="horz" wrap="square" lIns="35717" tIns="35717" rIns="35717" bIns="3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>
                <a:sym typeface="Ubuntu Light" charset="0"/>
              </a:rPr>
              <a:t>Click to edit Master text styles</a:t>
            </a:r>
          </a:p>
          <a:p>
            <a:pPr lvl="1"/>
            <a:r>
              <a:rPr lang="ga-IE" smtClean="0">
                <a:sym typeface="Ubuntu Light" charset="0"/>
              </a:rPr>
              <a:t>Second level</a:t>
            </a:r>
          </a:p>
          <a:p>
            <a:pPr lvl="2"/>
            <a:r>
              <a:rPr lang="ga-IE" smtClean="0">
                <a:sym typeface="Ubuntu Light" charset="0"/>
              </a:rPr>
              <a:t>Third level</a:t>
            </a:r>
          </a:p>
          <a:p>
            <a:pPr lvl="3"/>
            <a:r>
              <a:rPr lang="ga-IE" smtClean="0">
                <a:sym typeface="Ubuntu Light" charset="0"/>
              </a:rPr>
              <a:t>Fourth level</a:t>
            </a:r>
          </a:p>
          <a:p>
            <a:pPr lvl="4"/>
            <a:r>
              <a:rPr lang="ga-IE" smtClean="0">
                <a:sym typeface="Ubuntu Light" charset="0"/>
              </a:rPr>
              <a:t>Fifth level</a:t>
            </a:r>
            <a:endParaRPr lang="en-US" dirty="0">
              <a:sym typeface="Ubuntu Light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44513" y="482600"/>
            <a:ext cx="7902575" cy="119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vert="horz" wrap="square" lIns="35717" tIns="35717" rIns="35717" bIns="3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>
                <a:sym typeface="Ubuntu Light" charset="0"/>
              </a:rPr>
              <a:t>Click to edit Master title style</a:t>
            </a:r>
            <a:endParaRPr lang="en-US" dirty="0">
              <a:sym typeface="Ubuntu Light" charset="0"/>
            </a:endParaRPr>
          </a:p>
        </p:txBody>
      </p:sp>
      <p:sp>
        <p:nvSpPr>
          <p:cNvPr id="1028" name="Text Box 4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554037" y="6446156"/>
            <a:ext cx="3630637" cy="18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900" spc="20">
                <a:solidFill>
                  <a:schemeClr val="tx1"/>
                </a:solidFill>
                <a:latin typeface="Ubuntu" charset="0"/>
                <a:ea typeface="MS PGothic" charset="0"/>
                <a:cs typeface="MS PGothic" charset="0"/>
                <a:sym typeface="Ubuntu" charset="0"/>
              </a:defRPr>
            </a:lvl1pPr>
            <a:lvl2pPr marL="742950" indent="-28575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defTabSz="457200"/>
            <a:fld id="{F4B88F72-1EA4-FE40-A5CA-BD0111E6622B}" type="slidenum">
              <a:rPr lang="en-US" smtClean="0">
                <a:solidFill>
                  <a:srgbClr val="46473E"/>
                </a:solidFill>
              </a:rPr>
              <a:pPr defTabSz="457200"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dirty="0">
              <a:solidFill>
                <a:srgbClr val="46473E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305413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5900" spc="-100">
          <a:solidFill>
            <a:srgbClr val="FFFFFF"/>
          </a:solidFill>
          <a:latin typeface="+mj-lt"/>
          <a:ea typeface="+mj-ea"/>
          <a:cs typeface="+mj-cs"/>
          <a:sym typeface="Ubuntu Light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5pPr>
      <a:lvl6pPr marL="321457"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6pPr>
      <a:lvl7pPr marL="642915"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7pPr>
      <a:lvl8pPr marL="964372"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8pPr>
      <a:lvl9pPr marL="1285829"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9pPr>
    </p:titleStyle>
    <p:bodyStyle>
      <a:lvl1pPr marL="239713" indent="-239713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1pPr>
      <a:lvl2pPr marL="522288" indent="-200025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2pPr>
      <a:lvl3pPr marL="803275" indent="-160338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3pPr>
      <a:lvl4pPr marL="1123950" indent="-160338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4pPr>
      <a:lvl5pPr marL="1446213" indent="-160338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5pPr>
      <a:lvl6pPr marL="321457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6pPr>
      <a:lvl7pPr marL="642915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7pPr>
      <a:lvl8pPr marL="964372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8pPr>
      <a:lvl9pPr marL="1285829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9pPr>
    </p:bodyStyle>
    <p:otherStyle>
      <a:defPPr>
        <a:defRPr lang="en-US"/>
      </a:defPPr>
      <a:lvl1pPr marL="0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5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15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372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82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28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744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0201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65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F2264-54FA-4917-BD0D-3EDE6B4BAE4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F4B88F72-1EA4-FE40-A5CA-BD0111E6622B}" type="slidenum">
              <a:rPr lang="en-US" smtClean="0">
                <a:solidFill>
                  <a:srgbClr val="000000"/>
                </a:solidFill>
              </a:rPr>
              <a:pPr defTabSz="457200"/>
              <a:t>‹#›</a:t>
            </a:fld>
            <a:r>
              <a:rPr lang="en-US" smtClean="0">
                <a:solidFill>
                  <a:srgbClr val="2E3333"/>
                </a:solidFill>
              </a:rPr>
              <a:t> /  </a:t>
            </a:r>
            <a:r>
              <a:rPr lang="en-US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4061641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4" Type="http://schemas.openxmlformats.org/officeDocument/2006/relationships/hyperlink" Target="http://www.specialolympics.org/about/history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specialolympics.org/about/history/camp-shriver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ecialolympics.org/about/history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6.png"/><Relationship Id="rId11" Type="http://schemas.openxmlformats.org/officeDocument/2006/relationships/image" Target="../media/image31.jpe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jpe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unified foto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5"/>
          <a:stretch/>
        </p:blipFill>
        <p:spPr>
          <a:xfrm>
            <a:off x="0" y="1021737"/>
            <a:ext cx="9144000" cy="58362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486400" y="301841"/>
            <a:ext cx="3429000" cy="917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Ορθογώνιο 4"/>
          <p:cNvSpPr/>
          <p:nvPr/>
        </p:nvSpPr>
        <p:spPr>
          <a:xfrm>
            <a:off x="229914" y="1831870"/>
            <a:ext cx="8531772" cy="3731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l-GR" sz="2800" dirty="0" smtClean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Εκπαιδευτικό Υλικό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l-GR" sz="2800" dirty="0" smtClean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«Μαθαίνω για τα </a:t>
            </a:r>
            <a:r>
              <a:rPr lang="en-US" sz="2800" dirty="0" smtClean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 Olympics</a:t>
            </a:r>
            <a:r>
              <a:rPr lang="el-GR" sz="2800" dirty="0" smtClean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en-US" sz="2800" dirty="0" smtClean="0">
              <a:solidFill>
                <a:schemeClr val="bg1"/>
              </a:solidFill>
              <a:latin typeface="Bahnschrift Light Condensed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sz="2800" dirty="0" smtClean="0">
              <a:solidFill>
                <a:schemeClr val="bg1"/>
              </a:solidFill>
              <a:latin typeface="Bahnschrift Light Condensed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l-GR" sz="28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ΙΝΣΤΙΤΟΥΤΟ ΕΚΠΑΙΔΕΥΤΙΚΗΣ </a:t>
            </a:r>
            <a:r>
              <a:rPr lang="el-GR" sz="2800" dirty="0" smtClean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ΠΟΛΙΤΙΚΗΣ</a:t>
            </a:r>
            <a:endParaRPr lang="el-GR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l-GR" sz="2000" dirty="0" smtClean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ΕΡΓΑΣΤΗΡΙΑ </a:t>
            </a:r>
            <a:r>
              <a:rPr lang="el-GR" sz="20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ΔΕΞΙΟΤΗΤΩΝ 21+ </a:t>
            </a:r>
            <a:endParaRPr lang="en-US" sz="2000" dirty="0" smtClean="0">
              <a:solidFill>
                <a:schemeClr val="bg1"/>
              </a:solidFill>
              <a:latin typeface="Bahnschrift Light Condensed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l-GR" sz="1600" dirty="0" smtClean="0">
                <a:solidFill>
                  <a:schemeClr val="bg1"/>
                </a:solidFill>
              </a:rPr>
              <a:t>ΘΕΜΑΤΙΚΗ </a:t>
            </a:r>
            <a:r>
              <a:rPr lang="el-GR" sz="1600" dirty="0">
                <a:solidFill>
                  <a:schemeClr val="bg1"/>
                </a:solidFill>
              </a:rPr>
              <a:t>ΕΝΟΤΗΤΑ | Ενδιαφέρομαι και Ενεργώ - Κοινωνική Συναίσθηση και </a:t>
            </a:r>
            <a:r>
              <a:rPr lang="el-GR" sz="1600" dirty="0" smtClean="0">
                <a:solidFill>
                  <a:schemeClr val="bg1"/>
                </a:solidFill>
              </a:rPr>
              <a:t>Ευθύνη</a:t>
            </a:r>
          </a:p>
          <a:p>
            <a:pPr algn="ctr"/>
            <a:endParaRPr lang="el-GR" sz="1200" b="1" dirty="0">
              <a:solidFill>
                <a:schemeClr val="bg1"/>
              </a:solidFill>
            </a:endParaRPr>
          </a:p>
          <a:p>
            <a:pPr algn="ctr"/>
            <a:r>
              <a:rPr lang="el-GR" sz="1600" b="1" dirty="0" smtClean="0">
                <a:solidFill>
                  <a:schemeClr val="bg1"/>
                </a:solidFill>
              </a:rPr>
              <a:t>ΕΔ5α| </a:t>
            </a:r>
            <a:r>
              <a:rPr lang="el-GR" b="1" dirty="0" smtClean="0">
                <a:solidFill>
                  <a:schemeClr val="bg1"/>
                </a:solidFill>
              </a:rPr>
              <a:t>«</a:t>
            </a:r>
            <a:r>
              <a:rPr lang="el-GR" dirty="0" smtClean="0">
                <a:solidFill>
                  <a:schemeClr val="bg1"/>
                </a:solidFill>
              </a:rPr>
              <a:t>Τα </a:t>
            </a:r>
            <a:r>
              <a:rPr lang="en-US" dirty="0">
                <a:solidFill>
                  <a:schemeClr val="bg1"/>
                </a:solidFill>
              </a:rPr>
              <a:t>Special Olympics </a:t>
            </a:r>
            <a:r>
              <a:rPr lang="el-GR" dirty="0">
                <a:solidFill>
                  <a:schemeClr val="bg1"/>
                </a:solidFill>
              </a:rPr>
              <a:t>στον Κόσμο</a:t>
            </a:r>
            <a:r>
              <a:rPr lang="el-GR" b="1" dirty="0" smtClean="0">
                <a:solidFill>
                  <a:schemeClr val="bg1"/>
                </a:solidFill>
              </a:rPr>
              <a:t>»</a:t>
            </a:r>
            <a:endParaRPr lang="el-GR" b="1" dirty="0">
              <a:solidFill>
                <a:schemeClr val="bg1"/>
              </a:solidFill>
            </a:endParaRPr>
          </a:p>
          <a:p>
            <a:pPr algn="r"/>
            <a:r>
              <a:rPr lang="el-GR" sz="1200" dirty="0">
                <a:solidFill>
                  <a:schemeClr val="bg1"/>
                </a:solidFill>
              </a:rPr>
              <a:t>	</a:t>
            </a:r>
            <a:r>
              <a:rPr lang="el-GR" sz="1200" dirty="0" smtClean="0">
                <a:solidFill>
                  <a:schemeClr val="bg1"/>
                </a:solidFill>
              </a:rPr>
              <a:t>			</a:t>
            </a:r>
          </a:p>
          <a:p>
            <a:pPr algn="r"/>
            <a:endParaRPr lang="el-GR" sz="1200" dirty="0" smtClean="0">
              <a:solidFill>
                <a:schemeClr val="bg1"/>
              </a:solidFill>
            </a:endParaRPr>
          </a:p>
        </p:txBody>
      </p:sp>
      <p:sp>
        <p:nvSpPr>
          <p:cNvPr id="6" name="Ορθογώνιο 5"/>
          <p:cNvSpPr/>
          <p:nvPr/>
        </p:nvSpPr>
        <p:spPr>
          <a:xfrm>
            <a:off x="4495800" y="5840224"/>
            <a:ext cx="4572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l-GR" sz="1200" dirty="0">
                <a:solidFill>
                  <a:schemeClr val="bg1"/>
                </a:solidFill>
              </a:rPr>
              <a:t>Ναταλία </a:t>
            </a:r>
            <a:r>
              <a:rPr lang="el-GR" sz="1200" dirty="0" smtClean="0">
                <a:solidFill>
                  <a:schemeClr val="bg1"/>
                </a:solidFill>
              </a:rPr>
              <a:t>Ανδριανοπούλου, </a:t>
            </a:r>
            <a:r>
              <a:rPr lang="el-GR" sz="1200" dirty="0">
                <a:solidFill>
                  <a:schemeClr val="bg1"/>
                </a:solidFill>
              </a:rPr>
              <a:t>ΠΕ.11 </a:t>
            </a:r>
          </a:p>
          <a:p>
            <a:pPr algn="r"/>
            <a:r>
              <a:rPr lang="el-GR" sz="1200" dirty="0">
                <a:solidFill>
                  <a:schemeClr val="bg1"/>
                </a:solidFill>
              </a:rPr>
              <a:t>Κωνσταντίνος Μακρόπουλος, ΠΕ. 11</a:t>
            </a:r>
          </a:p>
          <a:p>
            <a:pPr algn="r">
              <a:spcAft>
                <a:spcPts val="0"/>
              </a:spcAft>
            </a:pPr>
            <a:r>
              <a:rPr lang="el-GR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</a:t>
            </a:r>
            <a:r>
              <a:rPr lang="el-GR" sz="11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Αθήνα</a:t>
            </a:r>
            <a:r>
              <a:rPr lang="el-GR" sz="1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Ιούλιος 2023</a:t>
            </a:r>
          </a:p>
        </p:txBody>
      </p:sp>
    </p:spTree>
    <p:extLst>
      <p:ext uri="{BB962C8B-B14F-4D97-AF65-F5344CB8AC3E}">
        <p14:creationId xmlns:p14="http://schemas.microsoft.com/office/powerpoint/2010/main" val="268373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" y="1008965"/>
            <a:ext cx="9144000" cy="56883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9600" y="685800"/>
            <a:ext cx="22605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600" b="1" dirty="0" smtClean="0">
                <a:solidFill>
                  <a:srgbClr val="FF0000"/>
                </a:solidFill>
              </a:rPr>
              <a:t>Ερώτηση 1</a:t>
            </a:r>
            <a:endParaRPr lang="el-GR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847" y="1829783"/>
            <a:ext cx="4746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b="1" dirty="0" smtClean="0"/>
              <a:t>Τα </a:t>
            </a:r>
            <a:r>
              <a:rPr lang="en-US" sz="2400" b="1" dirty="0" smtClean="0"/>
              <a:t>Special Olympics </a:t>
            </a:r>
            <a:r>
              <a:rPr lang="el-GR" sz="2400" b="1" dirty="0" smtClean="0"/>
              <a:t>ξεκίνησαν από </a:t>
            </a:r>
            <a:endParaRPr lang="el-GR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87378" y="2837443"/>
            <a:ext cx="2376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Α. Την Αμερική</a:t>
            </a:r>
            <a:endParaRPr lang="el-GR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849543" y="3862940"/>
            <a:ext cx="2251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Β. </a:t>
            </a:r>
            <a:r>
              <a:rPr lang="el-GR" sz="2800" dirty="0"/>
              <a:t>Τ</a:t>
            </a:r>
            <a:r>
              <a:rPr lang="el-GR" sz="2800" dirty="0" smtClean="0"/>
              <a:t>ην Ελλάδα</a:t>
            </a:r>
            <a:endParaRPr lang="el-GR" sz="2800" dirty="0"/>
          </a:p>
        </p:txBody>
      </p:sp>
      <p:sp>
        <p:nvSpPr>
          <p:cNvPr id="13" name="Πολλαπλασιασμός 12"/>
          <p:cNvSpPr/>
          <p:nvPr/>
        </p:nvSpPr>
        <p:spPr>
          <a:xfrm>
            <a:off x="3101442" y="3877327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14" name="Αστέρι 5 ακτινών 13"/>
          <p:cNvSpPr/>
          <p:nvPr/>
        </p:nvSpPr>
        <p:spPr>
          <a:xfrm>
            <a:off x="3425949" y="2868469"/>
            <a:ext cx="416780" cy="412827"/>
          </a:xfrm>
          <a:prstGeom prst="star5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8178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9600" y="685800"/>
            <a:ext cx="22605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600" b="1" dirty="0" smtClean="0">
                <a:solidFill>
                  <a:srgbClr val="FF0000"/>
                </a:solidFill>
              </a:rPr>
              <a:t>Ερώτηση 2</a:t>
            </a:r>
            <a:endParaRPr lang="el-GR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847" y="1829783"/>
            <a:ext cx="4595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b="1" dirty="0" smtClean="0"/>
              <a:t>Τα </a:t>
            </a:r>
            <a:r>
              <a:rPr lang="en-US" sz="2400" b="1" dirty="0" smtClean="0"/>
              <a:t>Special Olympics</a:t>
            </a:r>
            <a:r>
              <a:rPr lang="el-GR" sz="2400" b="1" dirty="0" smtClean="0"/>
              <a:t> ιδρύθηκαν το </a:t>
            </a:r>
            <a:endParaRPr lang="el-GR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49543" y="2642013"/>
            <a:ext cx="1298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Α. 1990</a:t>
            </a:r>
            <a:endParaRPr lang="el-GR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864099" y="3854191"/>
            <a:ext cx="1237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/>
              <a:t>Γ</a:t>
            </a:r>
            <a:r>
              <a:rPr lang="el-GR" sz="2800" dirty="0" smtClean="0"/>
              <a:t>. 1968</a:t>
            </a:r>
            <a:endParaRPr lang="el-GR" sz="2800" dirty="0"/>
          </a:p>
        </p:txBody>
      </p:sp>
      <p:sp>
        <p:nvSpPr>
          <p:cNvPr id="13" name="Πολλαπλασιασμός 12"/>
          <p:cNvSpPr/>
          <p:nvPr/>
        </p:nvSpPr>
        <p:spPr>
          <a:xfrm>
            <a:off x="2247012" y="2553353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4" name="Αστέρι 5 ακτινών 13"/>
          <p:cNvSpPr/>
          <p:nvPr/>
        </p:nvSpPr>
        <p:spPr>
          <a:xfrm>
            <a:off x="2231634" y="3882085"/>
            <a:ext cx="416780" cy="412827"/>
          </a:xfrm>
          <a:prstGeom prst="star5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TextBox 9"/>
          <p:cNvSpPr txBox="1"/>
          <p:nvPr/>
        </p:nvSpPr>
        <p:spPr>
          <a:xfrm>
            <a:off x="849543" y="3248102"/>
            <a:ext cx="12843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Β. 1988</a:t>
            </a:r>
            <a:endParaRPr lang="el-GR" sz="2800" dirty="0"/>
          </a:p>
        </p:txBody>
      </p:sp>
      <p:sp>
        <p:nvSpPr>
          <p:cNvPr id="12" name="Πολλαπλασιασμός 11"/>
          <p:cNvSpPr/>
          <p:nvPr/>
        </p:nvSpPr>
        <p:spPr>
          <a:xfrm>
            <a:off x="2173575" y="3186432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15" name="Εικόνα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2133600"/>
            <a:ext cx="1790700" cy="2521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754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9600" y="685800"/>
            <a:ext cx="22605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600" b="1" dirty="0" smtClean="0">
                <a:solidFill>
                  <a:srgbClr val="FF0000"/>
                </a:solidFill>
              </a:rPr>
              <a:t>Ερώτηση 3</a:t>
            </a:r>
            <a:endParaRPr lang="el-GR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634353"/>
            <a:ext cx="40533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b="1" dirty="0" smtClean="0"/>
              <a:t>Τα </a:t>
            </a:r>
            <a:r>
              <a:rPr lang="en-US" sz="2400" b="1" dirty="0" smtClean="0"/>
              <a:t>Special Olympics </a:t>
            </a:r>
            <a:r>
              <a:rPr lang="el-GR" sz="2400" b="1" dirty="0" smtClean="0"/>
              <a:t>τα ίδρυσε</a:t>
            </a:r>
            <a:endParaRPr lang="el-GR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25214" y="2527491"/>
            <a:ext cx="29000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Α. </a:t>
            </a:r>
            <a:r>
              <a:rPr lang="en-US" sz="2800" dirty="0" smtClean="0"/>
              <a:t>John F. Kennedy</a:t>
            </a:r>
            <a:endParaRPr lang="el-GR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725214" y="3826389"/>
            <a:ext cx="28183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Γ. </a:t>
            </a:r>
            <a:r>
              <a:rPr lang="en-US" sz="2800" dirty="0" smtClean="0"/>
              <a:t>Eunice Kennedy</a:t>
            </a:r>
            <a:endParaRPr lang="el-GR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25214" y="3144946"/>
            <a:ext cx="3343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Β. </a:t>
            </a:r>
            <a:r>
              <a:rPr lang="en-US" sz="2800" dirty="0" smtClean="0"/>
              <a:t>Rosemary Kennedy</a:t>
            </a:r>
            <a:endParaRPr lang="el-GR" sz="2800" dirty="0"/>
          </a:p>
        </p:txBody>
      </p:sp>
      <p:sp>
        <p:nvSpPr>
          <p:cNvPr id="12" name="Πολλαπλασιασμός 11"/>
          <p:cNvSpPr/>
          <p:nvPr/>
        </p:nvSpPr>
        <p:spPr>
          <a:xfrm>
            <a:off x="3739067" y="2473986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Πολλαπλασιασμός 12"/>
          <p:cNvSpPr/>
          <p:nvPr/>
        </p:nvSpPr>
        <p:spPr>
          <a:xfrm>
            <a:off x="4273591" y="3079614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4" name="Αστέρι 5 ακτινών 13"/>
          <p:cNvSpPr/>
          <p:nvPr/>
        </p:nvSpPr>
        <p:spPr>
          <a:xfrm>
            <a:off x="3739067" y="3881585"/>
            <a:ext cx="416780" cy="412827"/>
          </a:xfrm>
          <a:prstGeom prst="star5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8888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9600" y="685800"/>
            <a:ext cx="22605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600" b="1" dirty="0" smtClean="0">
                <a:solidFill>
                  <a:srgbClr val="FF0000"/>
                </a:solidFill>
              </a:rPr>
              <a:t>Ερώτηση 4</a:t>
            </a:r>
            <a:endParaRPr lang="el-GR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8894" y="1645474"/>
            <a:ext cx="34326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b="1" dirty="0" smtClean="0"/>
              <a:t>Τα </a:t>
            </a:r>
            <a:r>
              <a:rPr lang="en-US" sz="2400" b="1" dirty="0" smtClean="0"/>
              <a:t>Special Olympics </a:t>
            </a:r>
            <a:r>
              <a:rPr lang="el-GR" sz="2400" b="1" dirty="0" smtClean="0"/>
              <a:t>είναι</a:t>
            </a:r>
            <a:endParaRPr lang="el-GR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25214" y="2527491"/>
            <a:ext cx="4053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Α. Αθλητική Κατασκήνωση</a:t>
            </a:r>
            <a:endParaRPr lang="el-GR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725214" y="3826389"/>
            <a:ext cx="38283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Γ. Αθλητικός Οργανισμός</a:t>
            </a:r>
            <a:endParaRPr lang="el-GR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25214" y="3144946"/>
            <a:ext cx="5191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Β. Σχολείο για άτομα με αναπηρία</a:t>
            </a:r>
            <a:endParaRPr lang="el-GR" sz="2800" dirty="0"/>
          </a:p>
        </p:txBody>
      </p:sp>
      <p:sp>
        <p:nvSpPr>
          <p:cNvPr id="12" name="Πολλαπλασιασμός 11"/>
          <p:cNvSpPr/>
          <p:nvPr/>
        </p:nvSpPr>
        <p:spPr>
          <a:xfrm>
            <a:off x="4689705" y="2473986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Πολλαπλασιασμός 12"/>
          <p:cNvSpPr/>
          <p:nvPr/>
        </p:nvSpPr>
        <p:spPr>
          <a:xfrm>
            <a:off x="5791200" y="3091441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4" name="Αστέρι 5 ακτινών 13"/>
          <p:cNvSpPr/>
          <p:nvPr/>
        </p:nvSpPr>
        <p:spPr>
          <a:xfrm>
            <a:off x="4553570" y="3864846"/>
            <a:ext cx="416780" cy="412827"/>
          </a:xfrm>
          <a:prstGeom prst="star5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8334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29782" y="1150469"/>
            <a:ext cx="49173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600" b="1" dirty="0" smtClean="0">
                <a:solidFill>
                  <a:srgbClr val="FF0000"/>
                </a:solidFill>
              </a:rPr>
              <a:t>Θες να μάθεις κι άλλα…;</a:t>
            </a:r>
            <a:endParaRPr lang="el-GR" sz="3600" b="1" dirty="0">
              <a:solidFill>
                <a:srgbClr val="FF0000"/>
              </a:solidFill>
            </a:endParaRPr>
          </a:p>
        </p:txBody>
      </p:sp>
      <p:pic>
        <p:nvPicPr>
          <p:cNvPr id="20" name="Εικόνα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23908">
            <a:off x="3554428" y="2355042"/>
            <a:ext cx="1905000" cy="1905000"/>
          </a:xfrm>
          <a:prstGeom prst="rect">
            <a:avLst/>
          </a:prstGeom>
        </p:spPr>
      </p:pic>
      <p:sp>
        <p:nvSpPr>
          <p:cNvPr id="15" name="Ορθογώνιο 14"/>
          <p:cNvSpPr/>
          <p:nvPr/>
        </p:nvSpPr>
        <p:spPr>
          <a:xfrm>
            <a:off x="1921436" y="1796800"/>
            <a:ext cx="5333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3600" b="1" dirty="0">
                <a:solidFill>
                  <a:srgbClr val="FF0000"/>
                </a:solidFill>
              </a:rPr>
              <a:t>Μπες</a:t>
            </a:r>
            <a:r>
              <a:rPr lang="el-GR" dirty="0" smtClean="0"/>
              <a:t> </a:t>
            </a:r>
            <a:r>
              <a:rPr lang="en-US" dirty="0" smtClean="0"/>
              <a:t> </a:t>
            </a:r>
            <a:r>
              <a:rPr lang="el-GR" sz="3600" b="1" dirty="0" smtClean="0">
                <a:solidFill>
                  <a:srgbClr val="FF0000"/>
                </a:solidFill>
              </a:rPr>
              <a:t>εδώ</a:t>
            </a:r>
            <a:endParaRPr lang="el-GR" sz="3600" b="1" dirty="0">
              <a:solidFill>
                <a:srgbClr val="FF0000"/>
              </a:solidFill>
            </a:endParaRPr>
          </a:p>
        </p:txBody>
      </p:sp>
      <p:sp>
        <p:nvSpPr>
          <p:cNvPr id="3" name="Ορθογώνιο 2"/>
          <p:cNvSpPr/>
          <p:nvPr/>
        </p:nvSpPr>
        <p:spPr>
          <a:xfrm>
            <a:off x="2538120" y="4171302"/>
            <a:ext cx="393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hlinkClick r:id="rId4"/>
              </a:rPr>
              <a:t>www.specialolympics.org/about/history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34584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18061" y="1668159"/>
            <a:ext cx="7902575" cy="4853676"/>
          </a:xfrm>
        </p:spPr>
        <p:txBody>
          <a:bodyPr/>
          <a:lstStyle/>
          <a:p>
            <a:pPr algn="r"/>
            <a:r>
              <a:rPr lang="en-US" sz="4000" b="1" spc="100" dirty="0" smtClean="0"/>
              <a:t>If we’re </a:t>
            </a:r>
            <a:r>
              <a:rPr lang="en-US" sz="4400" b="1" spc="100" dirty="0" smtClean="0">
                <a:solidFill>
                  <a:srgbClr val="FFC000"/>
                </a:solidFill>
              </a:rPr>
              <a:t>unified</a:t>
            </a:r>
            <a:r>
              <a:rPr lang="en-US" sz="4000" b="1" spc="100" dirty="0" smtClean="0"/>
              <a:t>,</a:t>
            </a:r>
            <a:br>
              <a:rPr lang="en-US" sz="4000" b="1" spc="100" dirty="0" smtClean="0"/>
            </a:br>
            <a:r>
              <a:rPr lang="en-US" sz="4000" b="1" spc="100" dirty="0" smtClean="0"/>
              <a:t>there’s nothing we</a:t>
            </a:r>
            <a:br>
              <a:rPr lang="en-US" sz="4000" b="1" spc="100" dirty="0" smtClean="0"/>
            </a:br>
            <a:r>
              <a:rPr lang="en-US" sz="4000" b="1" spc="100" dirty="0" smtClean="0"/>
              <a:t>cannot do</a:t>
            </a:r>
            <a:br>
              <a:rPr lang="en-US" sz="4000" b="1" spc="100" dirty="0" smtClean="0"/>
            </a:br>
            <a:r>
              <a:rPr lang="en-US" sz="800" spc="100" dirty="0" smtClean="0"/>
              <a:t>Ray Nagin</a:t>
            </a:r>
            <a:br>
              <a:rPr lang="en-US" sz="800" spc="100" dirty="0" smtClean="0"/>
            </a:br>
            <a:r>
              <a:rPr lang="en-US" sz="800" spc="100" dirty="0"/>
              <a:t/>
            </a:r>
            <a:br>
              <a:rPr lang="en-US" sz="800" spc="100" dirty="0"/>
            </a:br>
            <a:r>
              <a:rPr lang="en-US" sz="800" spc="100" dirty="0"/>
              <a:t/>
            </a:r>
            <a:br>
              <a:rPr lang="en-US" sz="800" spc="100" dirty="0"/>
            </a:br>
            <a:r>
              <a:rPr lang="el-GR" sz="4000" b="1" spc="100" dirty="0"/>
              <a:t>Όταν είμαστε </a:t>
            </a:r>
            <a:r>
              <a:rPr lang="el-GR" sz="4000" b="1" spc="100" dirty="0">
                <a:solidFill>
                  <a:srgbClr val="FFC000"/>
                </a:solidFill>
              </a:rPr>
              <a:t>ενωμένοι</a:t>
            </a:r>
            <a:r>
              <a:rPr lang="el-GR" sz="4000" b="1" spc="100" dirty="0"/>
              <a:t>, </a:t>
            </a:r>
            <a:br>
              <a:rPr lang="el-GR" sz="4000" b="1" spc="100" dirty="0"/>
            </a:br>
            <a:r>
              <a:rPr lang="el-GR" sz="4000" b="1" spc="100" dirty="0"/>
              <a:t>τίποτα δεν είναι ακατόρθωτο</a:t>
            </a:r>
            <a:r>
              <a:rPr lang="en-US" sz="4000" b="1" spc="100" dirty="0"/>
              <a:t/>
            </a:r>
            <a:br>
              <a:rPr lang="en-US" sz="4000" b="1" spc="100" dirty="0"/>
            </a:br>
            <a:endParaRPr lang="en-US" sz="3200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 bwMode="auto">
          <a:xfrm>
            <a:off x="1018061" y="3907672"/>
            <a:ext cx="3630637" cy="18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 spc="20">
                <a:solidFill>
                  <a:schemeClr val="tx1"/>
                </a:solidFill>
                <a:latin typeface="Ubuntu" charset="0"/>
                <a:ea typeface="MS PGothic" charset="0"/>
                <a:cs typeface="MS PGothic" charset="0"/>
                <a:sym typeface="Ubuntu" charset="0"/>
              </a:defRPr>
            </a:lvl1pPr>
            <a:lvl2pPr marL="742950" indent="-285750" algn="l" defTabSz="457200" rtl="0" eaLnBrk="0" latinLnBrk="0" hangingPunct="0"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algn="l" defTabSz="457200" rtl="0" eaLnBrk="0" latinLnBrk="0" hangingPunct="0"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algn="l" defTabSz="457200" rtl="0" eaLnBrk="0" latinLnBrk="0" hangingPunct="0"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algn="l" defTabSz="457200" rtl="0" eaLnBrk="0" latinLnBrk="0" hangingPunct="0"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endParaRPr lang="en-US" sz="3600" dirty="0">
              <a:solidFill>
                <a:srgbClr val="FFFFFF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62155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3865"/>
            <a:ext cx="9144000" cy="5688353"/>
          </a:xfrm>
          <a:prstGeom prst="rect">
            <a:avLst/>
          </a:prstGeom>
        </p:spPr>
      </p:pic>
      <p:sp>
        <p:nvSpPr>
          <p:cNvPr id="8" name="Τίτλος 1">
            <a:extLst>
              <a:ext uri="{FF2B5EF4-FFF2-40B4-BE49-F238E27FC236}">
                <a16:creationId xmlns:a16="http://schemas.microsoft.com/office/drawing/2014/main" xmlns="" id="{98CBDB2C-2264-47DA-BAC0-8D199423FA63}"/>
              </a:ext>
            </a:extLst>
          </p:cNvPr>
          <p:cNvSpPr txBox="1">
            <a:spLocks/>
          </p:cNvSpPr>
          <p:nvPr/>
        </p:nvSpPr>
        <p:spPr>
          <a:xfrm>
            <a:off x="152400" y="15515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altLang="el-GR" sz="28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Όλα ξεκίνησαν…...</a:t>
            </a:r>
            <a:endParaRPr lang="el-GR" sz="4000" b="1" dirty="0"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D00E33F-0F35-4A68-B2BF-EEF72B090F51}"/>
              </a:ext>
            </a:extLst>
          </p:cNvPr>
          <p:cNvSpPr txBox="1"/>
          <p:nvPr/>
        </p:nvSpPr>
        <p:spPr>
          <a:xfrm>
            <a:off x="2191208" y="1250429"/>
            <a:ext cx="5638799" cy="2870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l-GR" sz="16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Πο</a:t>
            </a:r>
            <a:r>
              <a:rPr lang="el-GR" sz="16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ύ</a:t>
            </a:r>
            <a:r>
              <a:rPr lang="el-GR" sz="16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;</a:t>
            </a:r>
            <a:r>
              <a:rPr lang="el-GR" sz="1600" b="1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l-GR" sz="1600" dirty="0" smtClean="0">
                <a:latin typeface="+mj-lt"/>
                <a:cs typeface="Arial" panose="020B0604020202020204" pitchFamily="34" charset="0"/>
              </a:rPr>
              <a:t>Στην Αμερική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l-GR" sz="16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Πότε;</a:t>
            </a:r>
            <a:r>
              <a:rPr lang="el-GR" sz="1600" b="1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l-GR" sz="1600" dirty="0" smtClean="0">
                <a:latin typeface="+mj-lt"/>
                <a:cs typeface="Arial" panose="020B0604020202020204" pitchFamily="34" charset="0"/>
              </a:rPr>
              <a:t>Το </a:t>
            </a:r>
            <a:r>
              <a:rPr lang="el-GR" sz="1600" dirty="0">
                <a:latin typeface="+mj-lt"/>
                <a:cs typeface="Arial" panose="020B0604020202020204" pitchFamily="34" charset="0"/>
              </a:rPr>
              <a:t>1968 </a:t>
            </a:r>
            <a:endParaRPr lang="el-GR" sz="1600" dirty="0" smtClean="0">
              <a:latin typeface="+mj-lt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l-GR" sz="16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Από ποιον</a:t>
            </a:r>
            <a:r>
              <a:rPr lang="el-GR" sz="1600" b="1" dirty="0">
                <a:solidFill>
                  <a:srgbClr val="FF0000"/>
                </a:solidFill>
                <a:cs typeface="Arial" panose="020B0604020202020204" pitchFamily="34" charset="0"/>
              </a:rPr>
              <a:t>; </a:t>
            </a:r>
            <a:r>
              <a:rPr lang="el-GR" sz="1600" dirty="0">
                <a:cs typeface="Arial" panose="020B0604020202020204" pitchFamily="34" charset="0"/>
              </a:rPr>
              <a:t>Από την </a:t>
            </a:r>
            <a:r>
              <a:rPr lang="en-US" sz="1600" b="1" dirty="0">
                <a:cs typeface="Arial" panose="020B0604020202020204" pitchFamily="34" charset="0"/>
              </a:rPr>
              <a:t>Eunice Kennedy</a:t>
            </a:r>
            <a:r>
              <a:rPr lang="el-GR" sz="1600" b="1" dirty="0">
                <a:cs typeface="Arial" panose="020B0604020202020204" pitchFamily="34" charset="0"/>
              </a:rPr>
              <a:t>-</a:t>
            </a:r>
            <a:r>
              <a:rPr lang="en-US" sz="1600" b="1" dirty="0">
                <a:cs typeface="Arial" panose="020B0604020202020204" pitchFamily="34" charset="0"/>
              </a:rPr>
              <a:t>Shriver</a:t>
            </a:r>
            <a:r>
              <a:rPr lang="el-GR" sz="1600" dirty="0">
                <a:cs typeface="Arial" panose="020B0604020202020204" pitchFamily="34" charset="0"/>
              </a:rPr>
              <a:t>, αδελφή του τότε Προέδρου της Αμερικής, </a:t>
            </a:r>
            <a:r>
              <a:rPr lang="en-US" sz="1600" dirty="0">
                <a:cs typeface="Arial" panose="020B0604020202020204" pitchFamily="34" charset="0"/>
              </a:rPr>
              <a:t>John F</a:t>
            </a:r>
            <a:r>
              <a:rPr lang="el-GR" sz="1600" dirty="0">
                <a:cs typeface="Arial" panose="020B0604020202020204" pitchFamily="34" charset="0"/>
              </a:rPr>
              <a:t>.</a:t>
            </a:r>
            <a:r>
              <a:rPr lang="en-US" sz="1600" dirty="0">
                <a:cs typeface="Arial" panose="020B0604020202020204" pitchFamily="34" charset="0"/>
              </a:rPr>
              <a:t> Kennedy</a:t>
            </a:r>
            <a:endParaRPr lang="el-GR" sz="1600" dirty="0"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l-GR" sz="1600" b="1" dirty="0">
                <a:solidFill>
                  <a:srgbClr val="FF0000"/>
                </a:solidFill>
                <a:cs typeface="Arial" panose="020B0604020202020204" pitchFamily="34" charset="0"/>
              </a:rPr>
              <a:t>Γιατί;</a:t>
            </a:r>
            <a:r>
              <a:rPr lang="el-GR" sz="1600" b="1" dirty="0">
                <a:cs typeface="Arial" panose="020B0604020202020204" pitchFamily="34" charset="0"/>
              </a:rPr>
              <a:t> </a:t>
            </a:r>
            <a:r>
              <a:rPr lang="el-GR" sz="1600" dirty="0">
                <a:cs typeface="Arial" panose="020B0604020202020204" pitchFamily="34" charset="0"/>
              </a:rPr>
              <a:t>Γιατί στην οικογένεια υπήρχε ένα </a:t>
            </a:r>
            <a:r>
              <a:rPr lang="el-GR" sz="1600" dirty="0" smtClean="0">
                <a:cs typeface="Arial" panose="020B0604020202020204" pitchFamily="34" charset="0"/>
              </a:rPr>
              <a:t>παιδί, </a:t>
            </a:r>
            <a:r>
              <a:rPr lang="el-GR" sz="1600" dirty="0">
                <a:cs typeface="Arial" panose="020B0604020202020204" pitchFamily="34" charset="0"/>
              </a:rPr>
              <a:t>η </a:t>
            </a:r>
            <a:r>
              <a:rPr lang="en-US" sz="1600" dirty="0" smtClean="0">
                <a:cs typeface="Arial" panose="020B0604020202020204" pitchFamily="34" charset="0"/>
              </a:rPr>
              <a:t>Rosemary</a:t>
            </a:r>
            <a:r>
              <a:rPr lang="el-GR" sz="1600" dirty="0" smtClean="0">
                <a:cs typeface="Arial" panose="020B0604020202020204" pitchFamily="34" charset="0"/>
              </a:rPr>
              <a:t>, </a:t>
            </a:r>
            <a:r>
              <a:rPr lang="el-GR" sz="1600" dirty="0">
                <a:cs typeface="Arial" panose="020B0604020202020204" pitchFamily="34" charset="0"/>
              </a:rPr>
              <a:t>η οποία είχε νοητική αναπηρία και η αδερφή της η </a:t>
            </a:r>
            <a:r>
              <a:rPr lang="en-US" sz="1600" dirty="0">
                <a:cs typeface="Arial" panose="020B0604020202020204" pitchFamily="34" charset="0"/>
              </a:rPr>
              <a:t>Eunice </a:t>
            </a:r>
            <a:r>
              <a:rPr lang="el-GR" sz="1600" dirty="0">
                <a:cs typeface="Arial" panose="020B0604020202020204" pitchFamily="34" charset="0"/>
              </a:rPr>
              <a:t>ήθελε να βρει τρόπους να </a:t>
            </a:r>
            <a:r>
              <a:rPr lang="el-GR" sz="1600" dirty="0" smtClean="0">
                <a:cs typeface="Arial" panose="020B0604020202020204" pitchFamily="34" charset="0"/>
              </a:rPr>
              <a:t>τη </a:t>
            </a:r>
            <a:r>
              <a:rPr lang="el-GR" sz="1600" dirty="0">
                <a:cs typeface="Arial" panose="020B0604020202020204" pitchFamily="34" charset="0"/>
              </a:rPr>
              <a:t>βοηθήσει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el-GR" sz="16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" name="Εικόνα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08" y="1250429"/>
            <a:ext cx="1790700" cy="2521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Εικόνα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708" y="3426689"/>
            <a:ext cx="1561949" cy="2212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Εικόνα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242" y="3820418"/>
            <a:ext cx="2667000" cy="2000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6567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3865"/>
            <a:ext cx="9144000" cy="5688353"/>
          </a:xfrm>
          <a:prstGeom prst="rect">
            <a:avLst/>
          </a:prstGeom>
        </p:spPr>
      </p:pic>
      <p:pic>
        <p:nvPicPr>
          <p:cNvPr id="11" name="Picture 10" descr="foto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901" y="1361528"/>
            <a:ext cx="1907177" cy="1934038"/>
          </a:xfrm>
          <a:prstGeom prst="rect">
            <a:avLst/>
          </a:prstGeom>
        </p:spPr>
      </p:pic>
      <p:sp>
        <p:nvSpPr>
          <p:cNvPr id="8" name="Τίτλος 1">
            <a:extLst>
              <a:ext uri="{FF2B5EF4-FFF2-40B4-BE49-F238E27FC236}">
                <a16:creationId xmlns:a16="http://schemas.microsoft.com/office/drawing/2014/main" xmlns="" id="{98CBDB2C-2264-47DA-BAC0-8D199423FA63}"/>
              </a:ext>
            </a:extLst>
          </p:cNvPr>
          <p:cNvSpPr txBox="1">
            <a:spLocks/>
          </p:cNvSpPr>
          <p:nvPr/>
        </p:nvSpPr>
        <p:spPr>
          <a:xfrm>
            <a:off x="177384" y="297324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altLang="el-GR" sz="28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Όλα ξεκίνησαν…...</a:t>
            </a:r>
            <a:endParaRPr lang="el-GR" sz="4000" b="1" dirty="0"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605A03D-6BAE-4F19-991A-AB7112898C90}"/>
              </a:ext>
            </a:extLst>
          </p:cNvPr>
          <p:cNvSpPr txBox="1"/>
          <p:nvPr/>
        </p:nvSpPr>
        <p:spPr>
          <a:xfrm>
            <a:off x="177384" y="1453697"/>
            <a:ext cx="2924986" cy="2742289"/>
          </a:xfrm>
          <a:prstGeom prst="rect">
            <a:avLst/>
          </a:prstGeom>
          <a:noFill/>
          <a:ln w="317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l-GR" sz="1600" dirty="0" smtClean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Στις αρχές του 1960.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l-GR" sz="1600" dirty="0" smtClean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Ξεκίνησε σαν </a:t>
            </a:r>
            <a:r>
              <a:rPr lang="el-GR" sz="1600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μια </a:t>
            </a:r>
            <a:r>
              <a:rPr lang="el-GR" sz="1600" b="1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καλοκαιρινή κατασκήνωση </a:t>
            </a:r>
            <a:r>
              <a:rPr lang="el-GR" sz="1600" dirty="0" smtClean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στην αυλή του εξοχικού σπιτιού των </a:t>
            </a:r>
            <a:r>
              <a:rPr lang="en-US" sz="1600" dirty="0" smtClean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Kennedy</a:t>
            </a:r>
            <a:r>
              <a:rPr lang="el-GR" sz="1600" dirty="0" smtClean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, με 100 άτομα με νοητική αναπηρία.</a:t>
            </a:r>
            <a:endParaRPr lang="en-US" sz="1600" dirty="0">
              <a:latin typeface="+mj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el-GR" sz="1600" dirty="0" smtClean="0">
              <a:latin typeface="+mj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el-GR" sz="1600" dirty="0">
              <a:latin typeface="+mj-lt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" name="Εικόνα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229" y="1503943"/>
            <a:ext cx="2751956" cy="15479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6456" y="3857180"/>
            <a:ext cx="3018583" cy="2131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l-GR" dirty="0">
                <a:ea typeface="Times New Roman" panose="02020603050405020304" pitchFamily="18" charset="0"/>
                <a:cs typeface="Arial" panose="020B0604020202020204" pitchFamily="34" charset="0"/>
              </a:rPr>
              <a:t>Έκαναν κολύμπι στην </a:t>
            </a:r>
            <a:r>
              <a:rPr lang="el-GR" dirty="0" smtClean="0">
                <a:ea typeface="Times New Roman" panose="02020603050405020304" pitchFamily="18" charset="0"/>
                <a:cs typeface="Arial" panose="020B0604020202020204" pitchFamily="34" charset="0"/>
              </a:rPr>
              <a:t>πισίνα</a:t>
            </a:r>
            <a:r>
              <a:rPr lang="en-US" dirty="0" smtClean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l-GR" dirty="0" smtClean="0">
                <a:ea typeface="Times New Roman" panose="02020603050405020304" pitchFamily="18" charset="0"/>
                <a:cs typeface="Arial" panose="020B0604020202020204" pitchFamily="34" charset="0"/>
              </a:rPr>
              <a:t>του σπιτιού τους, έπαιζαν ποδόσφαιρο και μπάσκετ, ίππευαν άλογα και έκαναν ασκήσεις στο χορτάρι.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l-GR" dirty="0" smtClean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l-GR" dirty="0"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022" y="3962400"/>
            <a:ext cx="2575441" cy="1690133"/>
          </a:xfrm>
          <a:prstGeom prst="rect">
            <a:avLst/>
          </a:prstGeom>
        </p:spPr>
      </p:pic>
      <p:pic>
        <p:nvPicPr>
          <p:cNvPr id="6" name="Εικόνα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349" y="3448285"/>
            <a:ext cx="3113764" cy="175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8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3865"/>
            <a:ext cx="9144000" cy="5688353"/>
          </a:xfrm>
          <a:prstGeom prst="rect">
            <a:avLst/>
          </a:prstGeom>
        </p:spPr>
      </p:pic>
      <p:sp>
        <p:nvSpPr>
          <p:cNvPr id="8" name="Τίτλος 1">
            <a:extLst>
              <a:ext uri="{FF2B5EF4-FFF2-40B4-BE49-F238E27FC236}">
                <a16:creationId xmlns:a16="http://schemas.microsoft.com/office/drawing/2014/main" xmlns="" id="{98CBDB2C-2264-47DA-BAC0-8D199423FA63}"/>
              </a:ext>
            </a:extLst>
          </p:cNvPr>
          <p:cNvSpPr txBox="1">
            <a:spLocks/>
          </p:cNvSpPr>
          <p:nvPr/>
        </p:nvSpPr>
        <p:spPr>
          <a:xfrm>
            <a:off x="177384" y="297324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altLang="el-GR" sz="2800" b="1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Η πορεία</a:t>
            </a:r>
            <a:endParaRPr lang="el-GR" sz="4000" b="1" dirty="0"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3806" y="1080639"/>
            <a:ext cx="3661563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dirty="0" smtClean="0">
                <a:ea typeface="Times New Roman" panose="02020603050405020304" pitchFamily="18" charset="0"/>
                <a:cs typeface="Arial" panose="020B0604020202020204" pitchFamily="34" charset="0"/>
              </a:rPr>
              <a:t>Η κατασκήνωση της </a:t>
            </a:r>
            <a:r>
              <a:rPr lang="en-US" dirty="0" smtClean="0">
                <a:ea typeface="Times New Roman" panose="02020603050405020304" pitchFamily="18" charset="0"/>
                <a:cs typeface="Arial" panose="020B0604020202020204" pitchFamily="34" charset="0"/>
              </a:rPr>
              <a:t>Eunice Shriver</a:t>
            </a:r>
            <a:r>
              <a:rPr lang="el-GR" dirty="0" smtClean="0">
                <a:ea typeface="Times New Roman" panose="02020603050405020304" pitchFamily="18" charset="0"/>
                <a:cs typeface="Arial" panose="020B0604020202020204" pitchFamily="34" charset="0"/>
              </a:rPr>
              <a:t> λειτούργησε για 4 χρόνια γιατί μετά η προσπάθεια αυτή </a:t>
            </a:r>
            <a:r>
              <a:rPr lang="el-GR" b="1" dirty="0" smtClean="0">
                <a:ea typeface="Times New Roman" panose="02020603050405020304" pitchFamily="18" charset="0"/>
                <a:cs typeface="Arial" panose="020B0604020202020204" pitchFamily="34" charset="0"/>
              </a:rPr>
              <a:t>επεκτάθηκε</a:t>
            </a:r>
            <a:r>
              <a:rPr lang="el-GR" dirty="0" smtClean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l-GR" dirty="0">
                <a:ea typeface="Times New Roman" panose="02020603050405020304" pitchFamily="18" charset="0"/>
                <a:cs typeface="Arial" panose="020B0604020202020204" pitchFamily="34" charset="0"/>
              </a:rPr>
              <a:t>σε ολόκληρη την Αμερική και από εκεί σε </a:t>
            </a:r>
            <a:r>
              <a:rPr lang="el-GR" b="1" dirty="0">
                <a:ea typeface="Times New Roman" panose="02020603050405020304" pitchFamily="18" charset="0"/>
                <a:cs typeface="Arial" panose="020B0604020202020204" pitchFamily="34" charset="0"/>
              </a:rPr>
              <a:t>ολόκληρο τον κόσμο</a:t>
            </a:r>
            <a:r>
              <a:rPr lang="el-GR" dirty="0"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5" name="Εικόνα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5" y="2931085"/>
            <a:ext cx="3352800" cy="1885950"/>
          </a:xfrm>
          <a:prstGeom prst="rect">
            <a:avLst/>
          </a:prstGeom>
        </p:spPr>
      </p:pic>
      <p:pic>
        <p:nvPicPr>
          <p:cNvPr id="7" name="Εικόνα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643" y="1406167"/>
            <a:ext cx="3308341" cy="1860942"/>
          </a:xfrm>
          <a:prstGeom prst="rect">
            <a:avLst/>
          </a:prstGeom>
        </p:spPr>
      </p:pic>
      <p:pic>
        <p:nvPicPr>
          <p:cNvPr id="18" name="Picture 10" descr="foto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214" y="3338924"/>
            <a:ext cx="1907177" cy="193403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34903" y="5252621"/>
            <a:ext cx="76385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Μάθε περισσότερα εδώ: </a:t>
            </a:r>
            <a:r>
              <a:rPr lang="en-US" dirty="0" smtClean="0">
                <a:hlinkClick r:id="rId6"/>
              </a:rPr>
              <a:t>www.specialolympics.org/about/history/camp-shriver</a:t>
            </a:r>
            <a:endParaRPr lang="el-GR" dirty="0" smtClean="0"/>
          </a:p>
          <a:p>
            <a:endParaRPr lang="el-GR" dirty="0"/>
          </a:p>
          <a:p>
            <a:r>
              <a:rPr lang="el-GR" dirty="0" smtClean="0"/>
              <a:t> 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64745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3865"/>
            <a:ext cx="9144000" cy="5688353"/>
          </a:xfrm>
          <a:prstGeom prst="rect">
            <a:avLst/>
          </a:prstGeom>
        </p:spPr>
      </p:pic>
      <p:sp>
        <p:nvSpPr>
          <p:cNvPr id="8" name="Τίτλος 1">
            <a:extLst>
              <a:ext uri="{FF2B5EF4-FFF2-40B4-BE49-F238E27FC236}">
                <a16:creationId xmlns:a16="http://schemas.microsoft.com/office/drawing/2014/main" xmlns="" id="{98CBDB2C-2264-47DA-BAC0-8D199423FA63}"/>
              </a:ext>
            </a:extLst>
          </p:cNvPr>
          <p:cNvSpPr txBox="1">
            <a:spLocks/>
          </p:cNvSpPr>
          <p:nvPr/>
        </p:nvSpPr>
        <p:spPr>
          <a:xfrm>
            <a:off x="177384" y="297324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altLang="el-GR" sz="2800" b="1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Οι πρώτοι Αγώνες</a:t>
            </a:r>
            <a:endParaRPr lang="el-GR" sz="4000" b="1" dirty="0"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66800" y="1086895"/>
            <a:ext cx="63056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1" dirty="0" smtClean="0"/>
              <a:t>20 Ιουλίου 1968</a:t>
            </a:r>
          </a:p>
          <a:p>
            <a:endParaRPr lang="el-GR" b="1" dirty="0" smtClean="0"/>
          </a:p>
          <a:p>
            <a:pPr algn="ctr"/>
            <a:r>
              <a:rPr lang="el-GR" dirty="0" smtClean="0"/>
              <a:t>Οι πρώτοι Αγώνες </a:t>
            </a:r>
            <a:r>
              <a:rPr lang="en-US" dirty="0" smtClean="0"/>
              <a:t>Special Olympics </a:t>
            </a:r>
            <a:endParaRPr lang="el-GR" dirty="0"/>
          </a:p>
          <a:p>
            <a:pPr algn="ctr"/>
            <a:r>
              <a:rPr lang="el-GR" dirty="0" smtClean="0"/>
              <a:t>στο Σικάγο με 1.000 </a:t>
            </a:r>
            <a:r>
              <a:rPr lang="el-GR" dirty="0"/>
              <a:t>αθλητές με νοητική αναπηρία </a:t>
            </a:r>
            <a:endParaRPr lang="el-GR" dirty="0" smtClean="0"/>
          </a:p>
          <a:p>
            <a:pPr algn="ctr"/>
            <a:r>
              <a:rPr lang="el-GR" dirty="0" smtClean="0"/>
              <a:t>από </a:t>
            </a:r>
            <a:r>
              <a:rPr lang="el-GR" dirty="0"/>
              <a:t>26 Πολιτείες των Η.Π.Α. και τον </a:t>
            </a:r>
            <a:r>
              <a:rPr lang="el-GR" dirty="0" smtClean="0"/>
              <a:t>Καναδά</a:t>
            </a:r>
            <a:endParaRPr lang="el-GR" dirty="0"/>
          </a:p>
        </p:txBody>
      </p:sp>
      <p:pic>
        <p:nvPicPr>
          <p:cNvPr id="17" name="Εικόνα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039" y="2609628"/>
            <a:ext cx="2540395" cy="1428972"/>
          </a:xfrm>
          <a:prstGeom prst="rect">
            <a:avLst/>
          </a:prstGeom>
        </p:spPr>
      </p:pic>
      <p:pic>
        <p:nvPicPr>
          <p:cNvPr id="2" name="Εικόνα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58" y="2637766"/>
            <a:ext cx="3393331" cy="1908749"/>
          </a:xfrm>
          <a:prstGeom prst="rect">
            <a:avLst/>
          </a:prstGeom>
        </p:spPr>
      </p:pic>
      <p:pic>
        <p:nvPicPr>
          <p:cNvPr id="6" name="Εικόνα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247" y="2769140"/>
            <a:ext cx="2167234" cy="1219069"/>
          </a:xfrm>
          <a:prstGeom prst="rect">
            <a:avLst/>
          </a:prstGeom>
        </p:spPr>
      </p:pic>
      <p:pic>
        <p:nvPicPr>
          <p:cNvPr id="11" name="Εικόνα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4120103"/>
            <a:ext cx="2636239" cy="1482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80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3865"/>
            <a:ext cx="9144000" cy="5688353"/>
          </a:xfrm>
          <a:prstGeom prst="rect">
            <a:avLst/>
          </a:prstGeom>
        </p:spPr>
      </p:pic>
      <p:sp>
        <p:nvSpPr>
          <p:cNvPr id="8" name="Τίτλος 1">
            <a:extLst>
              <a:ext uri="{FF2B5EF4-FFF2-40B4-BE49-F238E27FC236}">
                <a16:creationId xmlns:a16="http://schemas.microsoft.com/office/drawing/2014/main" xmlns="" id="{98CBDB2C-2264-47DA-BAC0-8D199423FA63}"/>
              </a:ext>
            </a:extLst>
          </p:cNvPr>
          <p:cNvSpPr txBox="1">
            <a:spLocks/>
          </p:cNvSpPr>
          <p:nvPr/>
        </p:nvSpPr>
        <p:spPr>
          <a:xfrm>
            <a:off x="177384" y="297324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2800" b="1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Όρκος Αθλητή</a:t>
            </a:r>
            <a:endParaRPr lang="el-GR" sz="4000" b="1" dirty="0">
              <a:cs typeface="Arial" panose="020B0604020202020204" pitchFamily="34" charset="0"/>
            </a:endParaRPr>
          </a:p>
        </p:txBody>
      </p:sp>
      <p:pic>
        <p:nvPicPr>
          <p:cNvPr id="15" name="Picture 11" descr="foto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81" y="2841039"/>
            <a:ext cx="2157928" cy="206508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66800" y="1700048"/>
            <a:ext cx="7344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b="1" dirty="0" smtClean="0"/>
              <a:t>Εκεί ακούστηκε για πρώτη φορά ο όρκος του αθλητή των </a:t>
            </a:r>
            <a:r>
              <a:rPr lang="en-US" b="1" dirty="0" smtClean="0"/>
              <a:t>Special Olympics</a:t>
            </a:r>
            <a:endParaRPr lang="el-GR" b="1" dirty="0"/>
          </a:p>
          <a:p>
            <a:pPr algn="ctr"/>
            <a:endParaRPr lang="el-GR" dirty="0"/>
          </a:p>
        </p:txBody>
      </p:sp>
      <p:sp>
        <p:nvSpPr>
          <p:cNvPr id="4" name="TextBox 3"/>
          <p:cNvSpPr txBox="1"/>
          <p:nvPr/>
        </p:nvSpPr>
        <p:spPr>
          <a:xfrm>
            <a:off x="2141156" y="2719417"/>
            <a:ext cx="43020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Θέλω να νικήσω! </a:t>
            </a:r>
          </a:p>
          <a:p>
            <a:pPr algn="ctr"/>
            <a:r>
              <a:rPr lang="el-GR" dirty="0" smtClean="0"/>
              <a:t>Αν όμως δεν τα καταφέρω </a:t>
            </a:r>
          </a:p>
          <a:p>
            <a:pPr algn="ctr"/>
            <a:r>
              <a:rPr lang="el-GR" dirty="0" smtClean="0"/>
              <a:t>αφήστε με να προσπαθήσω με θάρρος!</a:t>
            </a:r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l-GR" dirty="0" smtClean="0"/>
          </a:p>
          <a:p>
            <a:pPr algn="ctr"/>
            <a:r>
              <a:rPr lang="en-US" dirty="0" smtClean="0"/>
              <a:t>“Let </a:t>
            </a:r>
            <a:r>
              <a:rPr lang="en-US" dirty="0"/>
              <a:t>me win, </a:t>
            </a:r>
            <a:endParaRPr lang="el-GR" dirty="0" smtClean="0"/>
          </a:p>
          <a:p>
            <a:pPr algn="ctr"/>
            <a:r>
              <a:rPr lang="en-US" dirty="0" smtClean="0"/>
              <a:t>but </a:t>
            </a:r>
            <a:r>
              <a:rPr lang="en-US" dirty="0"/>
              <a:t>if I cannot win </a:t>
            </a:r>
            <a:endParaRPr lang="el-GR" dirty="0" smtClean="0"/>
          </a:p>
          <a:p>
            <a:pPr algn="ctr"/>
            <a:r>
              <a:rPr lang="en-US" dirty="0" smtClean="0"/>
              <a:t>let </a:t>
            </a:r>
            <a:r>
              <a:rPr lang="en-US" dirty="0"/>
              <a:t>me be brave in the attempt.”</a:t>
            </a:r>
            <a:endParaRPr lang="el-GR" dirty="0"/>
          </a:p>
        </p:txBody>
      </p:sp>
      <p:pic>
        <p:nvPicPr>
          <p:cNvPr id="3" name="Εικόνα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6193" y="2482071"/>
            <a:ext cx="2008175" cy="2455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8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9" y="914400"/>
            <a:ext cx="9144000" cy="56883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067DEFB-F115-416F-B50A-B9995E4237FF}"/>
              </a:ext>
            </a:extLst>
          </p:cNvPr>
          <p:cNvSpPr txBox="1"/>
          <p:nvPr/>
        </p:nvSpPr>
        <p:spPr>
          <a:xfrm>
            <a:off x="407155" y="1616000"/>
            <a:ext cx="3619500" cy="3308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l-GR" sz="1600" dirty="0" smtClean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Σήμερα, </a:t>
            </a:r>
            <a:r>
              <a:rPr lang="el-GR" sz="1600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τα </a:t>
            </a:r>
            <a:r>
              <a:rPr lang="en-US" sz="1600" b="1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Special Olympics </a:t>
            </a:r>
            <a:r>
              <a:rPr lang="el-GR" sz="1600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παρέχουν αθλητικά προγράμματα </a:t>
            </a:r>
            <a:endParaRPr lang="el-GR" sz="1600" dirty="0" smtClean="0">
              <a:effectLst/>
              <a:latin typeface="+mj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el-GR" sz="1600" dirty="0" smtClean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σε </a:t>
            </a:r>
            <a:r>
              <a:rPr lang="en-US" sz="1600" b="1" dirty="0" smtClean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200</a:t>
            </a:r>
            <a:r>
              <a:rPr lang="el-GR" sz="1600" b="1" dirty="0" smtClean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l-GR" sz="1600" b="1" dirty="0" smtClean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Πιστοποιημένα Προγράμματα </a:t>
            </a:r>
            <a:r>
              <a:rPr lang="en-US" sz="1600" b="1" dirty="0" smtClean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Special Olympics </a:t>
            </a:r>
            <a:r>
              <a:rPr lang="el-GR" sz="1600" b="1" dirty="0" smtClean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σε όλο τον Κόσμο</a:t>
            </a:r>
            <a:r>
              <a:rPr lang="en-US" sz="1600" b="1" dirty="0" smtClean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endParaRPr lang="el-GR" sz="1600" b="1" dirty="0" smtClean="0">
              <a:effectLst/>
              <a:latin typeface="+mj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el-GR" sz="1600" dirty="0" smtClean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σε </a:t>
            </a:r>
            <a:r>
              <a:rPr lang="el-GR" sz="1600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22 </a:t>
            </a:r>
            <a:r>
              <a:rPr lang="el-G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θερινά και </a:t>
            </a: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8</a:t>
            </a:r>
            <a:r>
              <a:rPr lang="el-G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χειμερινά </a:t>
            </a:r>
            <a:r>
              <a:rPr lang="el-GR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Ολυμπιακού τύπου </a:t>
            </a:r>
            <a:r>
              <a:rPr lang="el-G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αθλήματα</a:t>
            </a:r>
            <a:r>
              <a:rPr lang="el-GR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l-GR" sz="1600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και </a:t>
            </a:r>
            <a:endParaRPr lang="el-GR" sz="1600" dirty="0" smtClean="0">
              <a:effectLst/>
              <a:latin typeface="+mj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el-GR" sz="1600" dirty="0" smtClean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σε </a:t>
            </a:r>
            <a:r>
              <a:rPr lang="el-GR" sz="1600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αυτά συμμετέχουν περίπου </a:t>
            </a:r>
            <a:r>
              <a:rPr lang="el-GR" sz="1600" b="1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6 εκατομμύρια αθλητές </a:t>
            </a:r>
            <a:r>
              <a:rPr lang="el-GR" sz="1600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με νοητική </a:t>
            </a:r>
            <a:r>
              <a:rPr lang="el-GR" sz="1600" dirty="0" smtClean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αναπηρία</a:t>
            </a:r>
            <a:endParaRPr lang="el-GR" sz="1600" dirty="0">
              <a:effectLst/>
              <a:latin typeface="+mj-lt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3" name="Τίτλος 1">
            <a:extLst>
              <a:ext uri="{FF2B5EF4-FFF2-40B4-BE49-F238E27FC236}">
                <a16:creationId xmlns:a16="http://schemas.microsoft.com/office/drawing/2014/main" xmlns="" id="{98CBDB2C-2264-47DA-BAC0-8D199423FA63}"/>
              </a:ext>
            </a:extLst>
          </p:cNvPr>
          <p:cNvSpPr txBox="1">
            <a:spLocks/>
          </p:cNvSpPr>
          <p:nvPr/>
        </p:nvSpPr>
        <p:spPr>
          <a:xfrm>
            <a:off x="177384" y="297324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2800" b="1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Σήμερα…</a:t>
            </a:r>
            <a:endParaRPr lang="el-GR" sz="4000" b="1" dirty="0">
              <a:cs typeface="Arial" panose="020B0604020202020204" pitchFamily="34" charset="0"/>
            </a:endParaRPr>
          </a:p>
        </p:txBody>
      </p:sp>
      <p:pic>
        <p:nvPicPr>
          <p:cNvPr id="6" name="Εικόνα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1684292"/>
            <a:ext cx="4364346" cy="327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21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9" y="914400"/>
            <a:ext cx="9144000" cy="5688353"/>
          </a:xfrm>
          <a:prstGeom prst="rect">
            <a:avLst/>
          </a:prstGeom>
        </p:spPr>
      </p:pic>
      <p:sp>
        <p:nvSpPr>
          <p:cNvPr id="13" name="Τίτλος 1">
            <a:extLst>
              <a:ext uri="{FF2B5EF4-FFF2-40B4-BE49-F238E27FC236}">
                <a16:creationId xmlns:a16="http://schemas.microsoft.com/office/drawing/2014/main" xmlns="" id="{98CBDB2C-2264-47DA-BAC0-8D199423FA63}"/>
              </a:ext>
            </a:extLst>
          </p:cNvPr>
          <p:cNvSpPr txBox="1">
            <a:spLocks/>
          </p:cNvSpPr>
          <p:nvPr/>
        </p:nvSpPr>
        <p:spPr>
          <a:xfrm>
            <a:off x="177384" y="297324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2800" b="1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Ήξερες ότι….</a:t>
            </a:r>
            <a:endParaRPr lang="el-GR" sz="4000" b="1" dirty="0"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7060" y="1720898"/>
            <a:ext cx="741634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400" dirty="0" smtClean="0"/>
              <a:t>Τα </a:t>
            </a:r>
            <a:r>
              <a:rPr lang="en-US" sz="2400" dirty="0" smtClean="0"/>
              <a:t>Special Olympics </a:t>
            </a:r>
            <a:r>
              <a:rPr lang="el-GR" sz="2400" dirty="0" smtClean="0"/>
              <a:t>τον </a:t>
            </a:r>
            <a:r>
              <a:rPr lang="el-GR" sz="2400" dirty="0"/>
              <a:t>Δεκέμβριο του 1971, </a:t>
            </a:r>
            <a:r>
              <a:rPr lang="el-GR" sz="2400" dirty="0" smtClean="0"/>
              <a:t>έλαβαν </a:t>
            </a:r>
            <a:r>
              <a:rPr lang="el-GR" sz="2400" dirty="0"/>
              <a:t>από την Ολυμπιακή Επιτροπή των Η.Π.Α. το προνόμιο να φέρουν τον τίτλο “Olympics</a:t>
            </a:r>
            <a:r>
              <a:rPr lang="el-GR" sz="2400" dirty="0" smtClean="0"/>
              <a:t>”.</a:t>
            </a:r>
          </a:p>
          <a:p>
            <a:pPr algn="ctr"/>
            <a:endParaRPr lang="el-GR" sz="2400" dirty="0" smtClean="0"/>
          </a:p>
          <a:p>
            <a:pPr algn="ctr"/>
            <a:endParaRPr lang="el-GR" sz="2400" dirty="0" smtClean="0"/>
          </a:p>
          <a:p>
            <a:pPr algn="ctr"/>
            <a:endParaRPr lang="el-GR" sz="2400" dirty="0"/>
          </a:p>
          <a:p>
            <a:pPr algn="ctr"/>
            <a:endParaRPr lang="el-GR" sz="2400" dirty="0"/>
          </a:p>
          <a:p>
            <a:pPr algn="ctr"/>
            <a:r>
              <a:rPr lang="el-GR" sz="2000" dirty="0" smtClean="0"/>
              <a:t>Μάθε περισσότερα για την ιστορία των </a:t>
            </a:r>
            <a:r>
              <a:rPr lang="en-US" sz="2000" dirty="0" smtClean="0"/>
              <a:t>Special Olympics </a:t>
            </a:r>
            <a:r>
              <a:rPr lang="el-GR" sz="2000" dirty="0" smtClean="0"/>
              <a:t>εδώ:</a:t>
            </a:r>
          </a:p>
          <a:p>
            <a:pPr algn="ctr"/>
            <a:r>
              <a:rPr lang="en-US" sz="2000" dirty="0" smtClean="0">
                <a:hlinkClick r:id="rId3"/>
              </a:rPr>
              <a:t>www.specialolympics.org/about/history</a:t>
            </a:r>
            <a:endParaRPr lang="el-GR" sz="2000" dirty="0" smtClean="0"/>
          </a:p>
          <a:p>
            <a:pPr algn="ctr"/>
            <a:endParaRPr lang="el-GR" sz="2000" dirty="0" smtClean="0"/>
          </a:p>
          <a:p>
            <a:pPr algn="ctr"/>
            <a:endParaRPr lang="el-GR" sz="2400" dirty="0"/>
          </a:p>
          <a:p>
            <a:pPr algn="ctr"/>
            <a:endParaRPr lang="el-GR" sz="2400" dirty="0" smtClean="0"/>
          </a:p>
        </p:txBody>
      </p:sp>
    </p:spTree>
    <p:extLst>
      <p:ext uri="{BB962C8B-B14F-4D97-AF65-F5344CB8AC3E}">
        <p14:creationId xmlns:p14="http://schemas.microsoft.com/office/powerpoint/2010/main" val="98056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αριθμού διαφάνειας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9</a:t>
            </a:fld>
            <a:r>
              <a:rPr lang="en-US" smtClean="0">
                <a:solidFill>
                  <a:srgbClr val="2E3333"/>
                </a:solidFill>
              </a:rPr>
              <a:t> /  </a:t>
            </a:r>
            <a:r>
              <a:rPr lang="en-US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  <p:pic>
        <p:nvPicPr>
          <p:cNvPr id="3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0" y="5261056"/>
            <a:ext cx="2206854" cy="14712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863974"/>
            <a:ext cx="4191000" cy="27941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Εικόνα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179" y="158763"/>
            <a:ext cx="2081746" cy="15613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Εικόνα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86187"/>
            <a:ext cx="2303327" cy="34710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Εικόνα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2253" y="3677933"/>
            <a:ext cx="2306221" cy="29959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Εικόνα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50128" y="1896224"/>
            <a:ext cx="4363922" cy="14294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Εικόνα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040" y="121947"/>
            <a:ext cx="2146459" cy="29260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Εικόνα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007" y="3211208"/>
            <a:ext cx="2181131" cy="9334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Εικόνα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903" y="4189589"/>
            <a:ext cx="2250127" cy="10282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Εικόνα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229" y="129830"/>
            <a:ext cx="2150075" cy="16125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3098589" y="3341269"/>
            <a:ext cx="2667000" cy="36933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l-GR" b="1" dirty="0" smtClean="0">
                <a:solidFill>
                  <a:schemeClr val="bg1"/>
                </a:solidFill>
              </a:rPr>
              <a:t>Παίζουμε;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89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dy White copy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D90B00"/>
      </a:accent1>
      <a:accent2>
        <a:srgbClr val="333399"/>
      </a:accent2>
      <a:accent3>
        <a:srgbClr val="FFFFFF"/>
      </a:accent3>
      <a:accent4>
        <a:srgbClr val="000000"/>
      </a:accent4>
      <a:accent5>
        <a:srgbClr val="E9AAAA"/>
      </a:accent5>
      <a:accent6>
        <a:srgbClr val="2D2D8A"/>
      </a:accent6>
      <a:hlink>
        <a:srgbClr val="009999"/>
      </a:hlink>
      <a:folHlink>
        <a:srgbClr val="99CC00"/>
      </a:folHlink>
    </a:clrScheme>
    <a:fontScheme name="Body White copy">
      <a:majorFont>
        <a:latin typeface="Ubuntu Light"/>
        <a:ea typeface="ヒラギノ角ゴ ProN W3"/>
        <a:cs typeface="ヒラギノ角ゴ ProN W3"/>
      </a:majorFont>
      <a:minorFont>
        <a:latin typeface="Ubuntu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ody White cop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O_AP_Presentation">
  <a:themeElements>
    <a:clrScheme name="Special Olympics">
      <a:dk1>
        <a:srgbClr val="46473E"/>
      </a:dk1>
      <a:lt1>
        <a:srgbClr val="FFFFFF"/>
      </a:lt1>
      <a:dk2>
        <a:srgbClr val="000000"/>
      </a:dk2>
      <a:lt2>
        <a:srgbClr val="808080"/>
      </a:lt2>
      <a:accent1>
        <a:srgbClr val="CD0920"/>
      </a:accent1>
      <a:accent2>
        <a:srgbClr val="DF6521"/>
      </a:accent2>
      <a:accent3>
        <a:srgbClr val="E78E23"/>
      </a:accent3>
      <a:accent4>
        <a:srgbClr val="000000"/>
      </a:accent4>
      <a:accent5>
        <a:srgbClr val="900D69"/>
      </a:accent5>
      <a:accent6>
        <a:srgbClr val="005193"/>
      </a:accent6>
      <a:hlink>
        <a:srgbClr val="3C97B8"/>
      </a:hlink>
      <a:folHlink>
        <a:srgbClr val="00577A"/>
      </a:folHlink>
    </a:clrScheme>
    <a:fontScheme name="Title">
      <a:majorFont>
        <a:latin typeface="Ubuntu Light"/>
        <a:ea typeface="ヒラギノ角ゴ ProN W3"/>
        <a:cs typeface="ヒラギノ角ゴ ProN W3"/>
      </a:majorFont>
      <a:minorFont>
        <a:latin typeface="Ubuntu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11472</TotalTime>
  <Words>441</Words>
  <Application>Microsoft Office PowerPoint</Application>
  <PresentationFormat>Προβολή στην οθόνη (4:3)</PresentationFormat>
  <Paragraphs>82</Paragraphs>
  <Slides>15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13</vt:i4>
      </vt:variant>
      <vt:variant>
        <vt:lpstr>Θέμα</vt:lpstr>
      </vt:variant>
      <vt:variant>
        <vt:i4>3</vt:i4>
      </vt:variant>
      <vt:variant>
        <vt:lpstr>Τίτλοι διαφανειών</vt:lpstr>
      </vt:variant>
      <vt:variant>
        <vt:i4>15</vt:i4>
      </vt:variant>
    </vt:vector>
  </HeadingPairs>
  <TitlesOfParts>
    <vt:vector size="31" baseType="lpstr">
      <vt:lpstr>MS PGothic</vt:lpstr>
      <vt:lpstr>MS PGothic</vt:lpstr>
      <vt:lpstr>Arial</vt:lpstr>
      <vt:lpstr>Bahnschrift Light Condensed</vt:lpstr>
      <vt:lpstr>Calibri</vt:lpstr>
      <vt:lpstr>Calibri Light</vt:lpstr>
      <vt:lpstr>Gill Sans</vt:lpstr>
      <vt:lpstr>Helvetica Neue</vt:lpstr>
      <vt:lpstr>Times New Roman</vt:lpstr>
      <vt:lpstr>Ubuntu</vt:lpstr>
      <vt:lpstr>Ubuntu Light</vt:lpstr>
      <vt:lpstr>Wingdings</vt:lpstr>
      <vt:lpstr>ヒラギノ角ゴ ProN W3</vt:lpstr>
      <vt:lpstr>Body White copy</vt:lpstr>
      <vt:lpstr>SO_AP_Presentation</vt:lpstr>
      <vt:lpstr>Θέμα του Office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If we’re unified, there’s nothing we cannot do Ray Nagin   Όταν είμαστε ενωμένοι,  τίποτα δεν είναι ακατόρθωτο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SOH Volunteers</dc:creator>
  <cp:lastModifiedBy>Λογαριασμός Microsoft</cp:lastModifiedBy>
  <cp:revision>511</cp:revision>
  <dcterms:created xsi:type="dcterms:W3CDTF">2006-08-16T00:00:00Z</dcterms:created>
  <dcterms:modified xsi:type="dcterms:W3CDTF">2025-07-16T08:09:55Z</dcterms:modified>
</cp:coreProperties>
</file>